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1" r:id="rId2"/>
    <p:sldId id="325" r:id="rId3"/>
    <p:sldId id="336" r:id="rId4"/>
    <p:sldId id="282" r:id="rId5"/>
    <p:sldId id="357" r:id="rId6"/>
    <p:sldId id="354" r:id="rId7"/>
    <p:sldId id="355" r:id="rId8"/>
    <p:sldId id="358" r:id="rId9"/>
    <p:sldId id="359" r:id="rId10"/>
    <p:sldId id="360" r:id="rId11"/>
    <p:sldId id="281" r:id="rId12"/>
    <p:sldId id="362" r:id="rId13"/>
    <p:sldId id="356" r:id="rId14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BC8C"/>
    <a:srgbClr val="FF00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3624" autoAdjust="0"/>
  </p:normalViewPr>
  <p:slideViewPr>
    <p:cSldViewPr>
      <p:cViewPr varScale="1">
        <p:scale>
          <a:sx n="104" d="100"/>
          <a:sy n="104" d="100"/>
        </p:scale>
        <p:origin x="191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6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166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449882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4C50A8-0CB1-424F-ACD6-9822F94AB72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54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4172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100" y="3"/>
            <a:ext cx="294172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607" y="4714875"/>
            <a:ext cx="543522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4172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>
            <a:lvl1pPr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100" y="9428163"/>
            <a:ext cx="294172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>
            <a:lvl1pPr algn="r" defTabSz="449882">
              <a:tabLst>
                <a:tab pos="0" algn="l"/>
                <a:tab pos="448363" algn="l"/>
                <a:tab pos="896725" algn="l"/>
                <a:tab pos="1346607" algn="l"/>
                <a:tab pos="1794970" algn="l"/>
                <a:tab pos="2244852" algn="l"/>
                <a:tab pos="2693214" algn="l"/>
                <a:tab pos="3143096" algn="l"/>
                <a:tab pos="3591459" algn="l"/>
                <a:tab pos="4041341" algn="l"/>
                <a:tab pos="4491224" algn="l"/>
                <a:tab pos="4939586" algn="l"/>
                <a:tab pos="5389468" algn="l"/>
                <a:tab pos="5837831" algn="l"/>
                <a:tab pos="6287713" algn="l"/>
                <a:tab pos="6736075" algn="l"/>
                <a:tab pos="7185957" algn="l"/>
                <a:tab pos="7635839" algn="l"/>
                <a:tab pos="8084202" algn="l"/>
                <a:tab pos="8534085" algn="l"/>
                <a:tab pos="898244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30DA4C-A927-4CF6-92DC-5A93B62DFB1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1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FF92FD6F-1E22-4928-AB3A-83332B4D5096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Arial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080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10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dirty="0"/>
              <a:t>Wird den </a:t>
            </a:r>
            <a:r>
              <a:rPr lang="de-DE" altLang="de-DE" dirty="0" err="1"/>
              <a:t>SuS</a:t>
            </a:r>
            <a:r>
              <a:rPr lang="de-DE" altLang="de-DE" dirty="0"/>
              <a:t> durch den Träger</a:t>
            </a:r>
            <a:r>
              <a:rPr lang="de-DE" altLang="de-DE" baseline="0" dirty="0"/>
              <a:t> der </a:t>
            </a:r>
            <a:r>
              <a:rPr lang="de-DE" altLang="de-DE" baseline="0" dirty="0" err="1"/>
              <a:t>PoTa</a:t>
            </a:r>
            <a:r>
              <a:rPr lang="de-DE" altLang="de-DE" baseline="0" dirty="0"/>
              <a:t> zur Verfügung gestellt. </a:t>
            </a:r>
            <a:endParaRPr lang="de-DE" alt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dirty="0"/>
              <a:t>Sollte</a:t>
            </a:r>
            <a:r>
              <a:rPr lang="de-DE" altLang="de-DE" baseline="0" dirty="0"/>
              <a:t> in der Schule bleiben. Arbeitsmaterial und Ablage.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baseline="0" dirty="0"/>
              <a:t>Steht in verschlossenen Schränken.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baseline="0" dirty="0"/>
              <a:t>Wird den </a:t>
            </a:r>
            <a:r>
              <a:rPr lang="de-DE" altLang="de-DE" baseline="0" dirty="0" err="1"/>
              <a:t>SuS</a:t>
            </a:r>
            <a:r>
              <a:rPr lang="de-DE" altLang="de-DE" baseline="0" dirty="0"/>
              <a:t> nach verlassen der Schule ausgehändigt. (Bei Schulwechsel dran denken)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baseline="0" dirty="0"/>
              <a:t>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414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8FA1D04-5A09-4EA9-9F12-7A0CB388A4DE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11</a:t>
            </a:fld>
            <a:endParaRPr lang="de-DE" altLang="de-DE">
              <a:latin typeface="Arial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887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630DA4C-A927-4CF6-92DC-5A93B62DFB11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616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C2FD29BC-07BB-4A32-B2D1-CF0E75BA95AA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13</a:t>
            </a:fld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6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260678C-19E4-41EE-8BE5-4F89FFB4A83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2</a:t>
            </a:fld>
            <a:endParaRPr lang="de-DE" altLang="de-DE">
              <a:latin typeface="Arial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1373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de-DE" altLang="de-DE" dirty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C2FD29BC-07BB-4A32-B2D1-CF0E75BA95AA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3</a:t>
            </a:fld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4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919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5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31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AC27D314-936F-43F9-83A5-E73C6A5284C3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6</a:t>
            </a:fld>
            <a:endParaRPr lang="de-DE" altLang="de-DE">
              <a:latin typeface="Arial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de-DE" sz="1100" dirty="0"/>
              <a:t>Nicht</a:t>
            </a:r>
            <a:r>
              <a:rPr lang="de-DE" sz="1100" baseline="0" dirty="0"/>
              <a:t> im elterlichen Betrieb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de-DE" sz="1100" baseline="0" dirty="0"/>
              <a:t>Eltern können aber gerne Plätze für andere </a:t>
            </a:r>
            <a:r>
              <a:rPr lang="de-DE" sz="1100" baseline="0" dirty="0" err="1"/>
              <a:t>SuS</a:t>
            </a:r>
            <a:r>
              <a:rPr lang="de-DE" sz="1100" baseline="0" dirty="0"/>
              <a:t> zur </a:t>
            </a:r>
            <a:r>
              <a:rPr lang="de-DE" sz="1100" baseline="0" dirty="0" err="1"/>
              <a:t>verfügung</a:t>
            </a:r>
            <a:r>
              <a:rPr lang="de-DE" sz="1100" baseline="0" dirty="0"/>
              <a:t> stellen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de-DE" sz="1100" baseline="0" dirty="0"/>
              <a:t>Mehrere Tage in einem Betrieb in Ausnahmefällen möglich. Beispiel Hotel/Chemie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de-DE" sz="1100" baseline="0" dirty="0"/>
              <a:t>Plätze sollten in der Region Bonn-Rhein-Sieg liegen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de-DE" sz="1100" baseline="0" dirty="0"/>
              <a:t>28.03.2018 ist auch Girls </a:t>
            </a:r>
            <a:r>
              <a:rPr lang="de-DE" sz="1100" baseline="0" dirty="0" err="1"/>
              <a:t>and</a:t>
            </a:r>
            <a:r>
              <a:rPr lang="de-DE" sz="1100" baseline="0" dirty="0"/>
              <a:t> Boys Day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9277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  <a:defRPr/>
            </a:pPr>
            <a:r>
              <a:rPr lang="de-DE" dirty="0"/>
              <a:t>Partner:</a:t>
            </a:r>
            <a:r>
              <a:rPr lang="de-DE" baseline="0" dirty="0"/>
              <a:t> Hotel </a:t>
            </a:r>
            <a:r>
              <a:rPr lang="de-DE" baseline="0" dirty="0" err="1"/>
              <a:t>Leoninum</a:t>
            </a:r>
            <a:r>
              <a:rPr lang="de-DE" baseline="0" dirty="0"/>
              <a:t> in Bonn, IGK, Kreissparkasse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endParaRPr 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38D3CDD7-2994-4FDD-B7B7-5778EF187A85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7</a:t>
            </a:fld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6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8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/>
              <a:t>Ergebnisdaten werden nach Erhebung</a:t>
            </a:r>
            <a:r>
              <a:rPr lang="de-DE" altLang="de-DE" baseline="0" dirty="0"/>
              <a:t> durch den Träger vernichtet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baseline="0" dirty="0"/>
              <a:t>Dokumentation im Berufswahlpass sinnvoll. Auch für die weitere Beratung durch Klassenlehrer und Arbeitsagentur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altLang="de-DE" baseline="0" dirty="0"/>
          </a:p>
        </p:txBody>
      </p:sp>
    </p:spTree>
    <p:extLst>
      <p:ext uri="{BB962C8B-B14F-4D97-AF65-F5344CB8AC3E}">
        <p14:creationId xmlns:p14="http://schemas.microsoft.com/office/powerpoint/2010/main" val="286839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1663" algn="l"/>
                <a:tab pos="3590925" algn="l"/>
                <a:tab pos="4040188" algn="l"/>
                <a:tab pos="4491038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hangingPunct="1">
              <a:spcBef>
                <a:spcPct val="0"/>
              </a:spcBef>
            </a:pPr>
            <a:fld id="{0B714862-65F3-4C86-9350-83FDA4071F1C}" type="slidenum">
              <a:rPr lang="de-DE" altLang="de-DE" smtClean="0">
                <a:latin typeface="Arial" charset="0"/>
              </a:rPr>
              <a:pPr defTabSz="449263" eaLnBrk="1" hangingPunct="1">
                <a:spcBef>
                  <a:spcPct val="0"/>
                </a:spcBef>
              </a:pPr>
              <a:t>9</a:t>
            </a:fld>
            <a:endParaRPr lang="de-DE" altLang="de-DE"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124577" y="754066"/>
            <a:ext cx="2548521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endParaRPr lang="de-DE" altLang="de-DE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9607" y="4714878"/>
            <a:ext cx="543684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012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41D2-8483-4CD7-9EF3-0336695C7D2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1312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EA8-514F-429C-8A91-216C10AD503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0992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FD23-B6A3-42FF-8C7C-F62198811F4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816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CA85-BD9B-4BBD-A845-0F5905A01E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944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4B8E-9940-4721-A9CA-AC1704DF3D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00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4139-DDEB-4071-8C92-663DA12CA2F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50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2889-82D2-4477-BD00-27991345AC6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551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B391-280F-45EA-8270-813F840E555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354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8548-33A2-46F2-929B-B0E70E8F308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462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10FA-B71E-4988-BD0B-57E9EB997DE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45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8D32-B2C7-4134-A847-EB455C25E75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80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3CE0-13D6-4C46-82DF-AFC1BE1944C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3444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EF0D44-FCD9-47F6-B55F-882A2811F2E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5438" y="508000"/>
            <a:ext cx="39195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de-DE" altLang="de-DE" sz="3000" b="1" u="sng">
              <a:solidFill>
                <a:schemeClr val="accent2"/>
              </a:solidFill>
            </a:endParaRPr>
          </a:p>
        </p:txBody>
      </p:sp>
      <p:pic>
        <p:nvPicPr>
          <p:cNvPr id="3079" name="Picture 7" descr="\\netapp170\homes\048710\profile\Desktop\Logo KAb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39" y="1196752"/>
            <a:ext cx="51101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55576" y="3212976"/>
            <a:ext cx="76328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  <a:p>
            <a:pPr algn="ctr"/>
            <a:r>
              <a:rPr lang="de-DE" sz="4000" b="1" spc="-1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EBC8C"/>
                </a:solidFill>
              </a:rPr>
              <a:t>Informationsveranstaltung </a:t>
            </a:r>
          </a:p>
          <a:p>
            <a:pPr algn="ctr"/>
            <a:r>
              <a:rPr lang="de-DE" sz="4000" b="1" spc="-1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6EBC8C"/>
                </a:solidFill>
              </a:rPr>
              <a:t>zur Studien- und Berufsorientierung</a:t>
            </a:r>
          </a:p>
          <a:p>
            <a:pPr algn="ctr"/>
            <a:endParaRPr lang="de-DE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  <a:p>
            <a:pPr algn="ctr"/>
            <a:endParaRPr lang="de-DE" b="1" spc="-1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6EBC8C"/>
              </a:solidFill>
            </a:endParaRPr>
          </a:p>
        </p:txBody>
      </p:sp>
      <p:pic>
        <p:nvPicPr>
          <p:cNvPr id="13" name="Bild 2" descr="Logo Land Nordrhein-Westfal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6" y="5705966"/>
            <a:ext cx="1805431" cy="950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322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619102"/>
            <a:ext cx="8135938" cy="5037286"/>
          </a:xfrm>
        </p:spPr>
        <p:txBody>
          <a:bodyPr/>
          <a:lstStyle/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2"/>
            <a:ext cx="8280400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Standardelement Berufswahlpass: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C:\Users\048710\AppData\Local\Microsoft\Windows\Temporary Internet Files\Content.Outlook\Z2YO834C\Berufswahlpass-2014-Deckblatt-23-7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7725"/>
            <a:ext cx="2304256" cy="2979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750" y="4409301"/>
            <a:ext cx="799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Anerkannte Portfolioinstrumente in der Region:</a:t>
            </a:r>
          </a:p>
          <a:p>
            <a:pPr marL="1339850" lvl="3" indent="-342900">
              <a:buFont typeface="Courier New" panose="02070309020205020404" pitchFamily="49" charset="0"/>
              <a:buChar char="o"/>
            </a:pPr>
            <a:r>
              <a:rPr lang="de-DE" sz="2800" dirty="0">
                <a:solidFill>
                  <a:schemeClr val="tx1"/>
                </a:solidFill>
              </a:rPr>
              <a:t>Berufswahlpass NRW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E6A6BA-5522-504B-92D3-1D8BB970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50" y="1307725"/>
            <a:ext cx="2628354" cy="2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434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196752"/>
            <a:ext cx="8640960" cy="4896073"/>
          </a:xfrm>
        </p:spPr>
        <p:txBody>
          <a:bodyPr/>
          <a:lstStyle/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Weitere Informationen, Termine, Buchungsportal </a:t>
            </a:r>
          </a:p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für Berufsfelderkundungen, Praktikumsbörse unter</a:t>
            </a:r>
          </a:p>
          <a:p>
            <a:pPr marL="179388" lvl="0" indent="-1588" algn="ctr" eaLnBrk="1" hangingPunct="1">
              <a:tabLst>
                <a:tab pos="539750" algn="l"/>
                <a:tab pos="8191500" algn="l"/>
                <a:tab pos="8640763" algn="l"/>
              </a:tabLst>
            </a:pPr>
            <a:r>
              <a:rPr lang="de-DE" sz="2600" b="1" dirty="0">
                <a:solidFill>
                  <a:schemeClr val="tx1"/>
                </a:solidFill>
                <a:sym typeface="Wingdings" pitchFamily="2" charset="2"/>
              </a:rPr>
              <a:t>http://www.b</a:t>
            </a:r>
            <a:r>
              <a:rPr lang="de-DE" sz="2600" b="1" dirty="0">
                <a:solidFill>
                  <a:schemeClr val="tx1"/>
                </a:solidFill>
              </a:rPr>
              <a:t>erufsorientierung-bonn-rhein-sieg.de</a:t>
            </a:r>
          </a:p>
          <a:p>
            <a:pPr marL="901700" indent="-363538" eaLnBrk="1" hangingPunct="1">
              <a:buFont typeface="Wingdings" pitchFamily="2" charset="2"/>
              <a:buNone/>
              <a:tabLst>
                <a:tab pos="901700" algn="l"/>
                <a:tab pos="8191500" algn="l"/>
                <a:tab pos="8640763" algn="l"/>
              </a:tabLst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6211" y="232209"/>
            <a:ext cx="8496300" cy="80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447675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de-DE" sz="600" b="1" u="sng" cap="small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2800" b="1" u="sng" cap="small" dirty="0">
                <a:solidFill>
                  <a:schemeClr val="accent5">
                    <a:lumMod val="50000"/>
                  </a:schemeClr>
                </a:solidFill>
              </a:rPr>
              <a:t>Übergang Schule – Beruf im Rhein-Sieg-Kreis:</a:t>
            </a:r>
            <a:endParaRPr lang="de-DE" altLang="de-DE" sz="2800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45288"/>
            <a:ext cx="6172745" cy="338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de-DE" sz="3600" u="sng" dirty="0"/>
            </a:br>
            <a:r>
              <a:rPr lang="de-DE" sz="3600" u="sng" dirty="0"/>
              <a:t>Koordinator für Studien- und </a:t>
            </a:r>
            <a:br>
              <a:rPr lang="de-DE" sz="3600" u="sng" dirty="0"/>
            </a:br>
            <a:r>
              <a:rPr lang="de-DE" sz="3600" u="sng" dirty="0"/>
              <a:t>Berufswahlorientierung</a:t>
            </a:r>
            <a:br>
              <a:rPr lang="de-DE" sz="3600" u="sng" dirty="0"/>
            </a:br>
            <a:endParaRPr lang="de-DE" sz="3600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Michael Koenen</a:t>
            </a:r>
          </a:p>
          <a:p>
            <a:r>
              <a:rPr lang="de-DE" dirty="0"/>
              <a:t>Telefon: 02241/1026232 </a:t>
            </a:r>
          </a:p>
          <a:p>
            <a:r>
              <a:rPr lang="de-DE"/>
              <a:t>(Immer dienstags von 11.40 </a:t>
            </a:r>
            <a:r>
              <a:rPr lang="de-DE" dirty="0"/>
              <a:t>Uhr-13:10 Uhr)</a:t>
            </a:r>
          </a:p>
          <a:p>
            <a:endParaRPr lang="de-DE" dirty="0"/>
          </a:p>
          <a:p>
            <a:r>
              <a:rPr lang="de-DE" dirty="0"/>
              <a:t>E-Mail: koenen.schule@gmail.com</a:t>
            </a:r>
          </a:p>
        </p:txBody>
      </p:sp>
    </p:spTree>
    <p:extLst>
      <p:ext uri="{BB962C8B-B14F-4D97-AF65-F5344CB8AC3E}">
        <p14:creationId xmlns:p14="http://schemas.microsoft.com/office/powerpoint/2010/main" val="227995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 noChangeArrowheads="1" noTextEdit="1"/>
          </p:cNvSpPr>
          <p:nvPr/>
        </p:nvSpPr>
        <p:spPr bwMode="auto">
          <a:xfrm>
            <a:off x="304800" y="434975"/>
            <a:ext cx="861218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AutoShape 2"/>
          <p:cNvSpPr>
            <a:spLocks noChangeAspect="1" noChangeArrowheads="1" noTextEdit="1"/>
          </p:cNvSpPr>
          <p:nvPr/>
        </p:nvSpPr>
        <p:spPr bwMode="auto">
          <a:xfrm>
            <a:off x="425450" y="476250"/>
            <a:ext cx="8612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>
          <a:xfrm flipV="1">
            <a:off x="-684213" y="5300663"/>
            <a:ext cx="215900" cy="184150"/>
          </a:xfrm>
        </p:spPr>
        <p:txBody>
          <a:bodyPr/>
          <a:lstStyle/>
          <a:p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br>
              <a:rPr lang="de-DE" altLang="de-DE" sz="4000" b="1" u="sng" dirty="0">
                <a:solidFill>
                  <a:schemeClr val="accent2"/>
                </a:solidFill>
              </a:rPr>
            </a:br>
            <a:r>
              <a:rPr lang="de-DE" altLang="de-DE" sz="4000" b="1" u="sng" dirty="0">
                <a:solidFill>
                  <a:schemeClr val="accent2"/>
                </a:solidFill>
              </a:rPr>
              <a:t> </a:t>
            </a:r>
            <a:endParaRPr lang="de-DE" altLang="de-DE" sz="4000" dirty="0"/>
          </a:p>
        </p:txBody>
      </p:sp>
      <p:sp>
        <p:nvSpPr>
          <p:cNvPr id="8" name="Rechteck 7"/>
          <p:cNvSpPr/>
          <p:nvPr/>
        </p:nvSpPr>
        <p:spPr>
          <a:xfrm>
            <a:off x="306980" y="1500319"/>
            <a:ext cx="85836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5000" b="1" u="sng" dirty="0">
                <a:solidFill>
                  <a:schemeClr val="accent5">
                    <a:lumMod val="50000"/>
                  </a:schemeClr>
                </a:solidFill>
              </a:rPr>
              <a:t>Vielen Dank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5000" b="1" u="sng" dirty="0">
                <a:solidFill>
                  <a:schemeClr val="accent5">
                    <a:lumMod val="50000"/>
                  </a:schemeClr>
                </a:solidFill>
              </a:rPr>
              <a:t>für Ihre Aufmerksamkeit!</a:t>
            </a:r>
            <a:r>
              <a:rPr lang="de-DE" altLang="de-DE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Picture 7" descr="\\netapp170\homes\048710\profile\Desktop\Logo KAb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5" y="4748704"/>
            <a:ext cx="3700286" cy="14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8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92909" y="1268759"/>
            <a:ext cx="8280400" cy="48245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600" b="1" dirty="0"/>
              <a:t>Regionales Übergangsmanagement Bonn/Rhein-Sieg </a:t>
            </a:r>
            <a:r>
              <a:rPr lang="de-DE" sz="2600" b="1" dirty="0">
                <a:solidFill>
                  <a:schemeClr val="accent5">
                    <a:lumMod val="50000"/>
                  </a:schemeClr>
                </a:solidFill>
              </a:rPr>
              <a:t>seit 2008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600" dirty="0"/>
              <a:t>Kooperationsvertrag zwischen dem Rhein-Sieg-Kreis, der Stadt Bonn und weiteren Kooperations-partnern aus der Region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2600" dirty="0"/>
              <a:t>Ziel: Schaffung eines einheitlichen und effizienten Übergangssystems von Schule in Ausbildung, Studium und Beruf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Region Bonn/Rhein-Sieg nimmt </a:t>
            </a:r>
            <a:r>
              <a:rPr lang="de-DE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2012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an der Landesinitiative „Kein Abschluss ohne Anschluss- Übergang Schule-Beruf in NRW“ (</a:t>
            </a:r>
            <a:r>
              <a:rPr lang="de-DE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KAoA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) teil.</a:t>
            </a:r>
            <a:endParaRPr lang="de-DE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9750" y="404664"/>
            <a:ext cx="84248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2800" b="1" u="sng" cap="small" dirty="0">
                <a:solidFill>
                  <a:schemeClr val="accent5">
                    <a:lumMod val="50000"/>
                  </a:schemeClr>
                </a:solidFill>
              </a:rPr>
              <a:t>Übergang Schule - Beruf im Rhein-Sieg-Kreis:</a:t>
            </a:r>
          </a:p>
          <a:p>
            <a:pPr eaLnBrk="1" hangingPunct="1">
              <a:buFont typeface="Wingdings" pitchFamily="2" charset="2"/>
              <a:buNone/>
            </a:pPr>
            <a:endParaRPr lang="de-DE" sz="2800" cap="small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DE" sz="2800" cap="small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DE" sz="2800" cap="small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br>
              <a:rPr lang="de-DE" sz="2800" cap="small" dirty="0">
                <a:solidFill>
                  <a:schemeClr val="accent5">
                    <a:lumMod val="50000"/>
                  </a:schemeClr>
                </a:solidFill>
              </a:rPr>
            </a:br>
            <a:endParaRPr lang="de-DE" altLang="de-DE" sz="3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 noChangeArrowheads="1" noTextEdit="1"/>
          </p:cNvSpPr>
          <p:nvPr/>
        </p:nvSpPr>
        <p:spPr bwMode="auto">
          <a:xfrm>
            <a:off x="304800" y="434975"/>
            <a:ext cx="861218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AutoShape 2"/>
          <p:cNvSpPr>
            <a:spLocks noChangeAspect="1" noChangeArrowheads="1" noTextEdit="1"/>
          </p:cNvSpPr>
          <p:nvPr/>
        </p:nvSpPr>
        <p:spPr bwMode="auto">
          <a:xfrm>
            <a:off x="425450" y="476250"/>
            <a:ext cx="8612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>
          <a:xfrm flipV="1">
            <a:off x="-684213" y="5300663"/>
            <a:ext cx="215900" cy="184150"/>
          </a:xfrm>
        </p:spPr>
        <p:txBody>
          <a:bodyPr/>
          <a:lstStyle/>
          <a:p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b="1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r>
              <a:rPr lang="de-DE" altLang="de-DE" sz="4000" dirty="0"/>
              <a:t> </a:t>
            </a:r>
            <a:br>
              <a:rPr lang="de-DE" altLang="de-DE" sz="4000" dirty="0"/>
            </a:br>
            <a:br>
              <a:rPr lang="de-DE" altLang="de-DE" sz="4000" b="1" u="sng" dirty="0">
                <a:solidFill>
                  <a:schemeClr val="accent2"/>
                </a:solidFill>
              </a:rPr>
            </a:br>
            <a:r>
              <a:rPr lang="de-DE" altLang="de-DE" sz="4000" b="1" u="sng" dirty="0">
                <a:solidFill>
                  <a:schemeClr val="accent2"/>
                </a:solidFill>
              </a:rPr>
              <a:t> </a:t>
            </a:r>
            <a:endParaRPr lang="de-DE" altLang="de-DE" sz="4000" dirty="0"/>
          </a:p>
        </p:txBody>
      </p:sp>
      <p:sp>
        <p:nvSpPr>
          <p:cNvPr id="4105" name="Rechteck 19"/>
          <p:cNvSpPr>
            <a:spLocks noChangeArrowheads="1"/>
          </p:cNvSpPr>
          <p:nvPr/>
        </p:nvSpPr>
        <p:spPr bwMode="auto">
          <a:xfrm>
            <a:off x="390525" y="485797"/>
            <a:ext cx="80351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200" b="1" u="sng" cap="small" dirty="0">
                <a:solidFill>
                  <a:schemeClr val="accent5">
                    <a:lumMod val="50000"/>
                  </a:schemeClr>
                </a:solidFill>
              </a:rPr>
              <a:t>Erste Standardelemente zur Studien- </a:t>
            </a:r>
          </a:p>
          <a:p>
            <a:pPr algn="ctr">
              <a:defRPr/>
            </a:pPr>
            <a:r>
              <a:rPr lang="de-DE" sz="3200" b="1" u="sng" cap="small" dirty="0">
                <a:solidFill>
                  <a:schemeClr val="accent5">
                    <a:lumMod val="50000"/>
                  </a:schemeClr>
                </a:solidFill>
              </a:rPr>
              <a:t>und Berufsorientierung in NRW:</a:t>
            </a:r>
            <a:endParaRPr lang="de-DE" sz="3200" u="sng" cap="smal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11558" y="3476443"/>
            <a:ext cx="2160242" cy="14245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Potenzialanalyse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 der Klasse 8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b="1" baseline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25.11. – 28.11.2019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200505" y="2516962"/>
            <a:ext cx="2520280" cy="19976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85750" marR="0" indent="-28575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Berufsfeld-</a:t>
            </a:r>
          </a:p>
          <a:p>
            <a:pPr algn="ctr"/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erkundungstage 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 der Klasse 8</a:t>
            </a:r>
          </a:p>
          <a:p>
            <a:pPr algn="ctr"/>
            <a:endParaRPr lang="de-DE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24.03.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– 26.03.2020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6444208" y="1803024"/>
            <a:ext cx="2310942" cy="22020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Betriebspraktikum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in der Klasse 9 </a:t>
            </a:r>
            <a:r>
              <a:rPr lang="de-DE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25.01.-12.02.2021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und in Klasse 10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Dezember 2021</a:t>
            </a:r>
          </a:p>
        </p:txBody>
      </p:sp>
      <p:sp>
        <p:nvSpPr>
          <p:cNvPr id="5" name="Pfeil nach rechts 4"/>
          <p:cNvSpPr/>
          <p:nvPr/>
        </p:nvSpPr>
        <p:spPr bwMode="auto">
          <a:xfrm rot="19637608">
            <a:off x="2637612" y="3514826"/>
            <a:ext cx="723652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1559" y="5229200"/>
            <a:ext cx="760375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Dokumentation in einem Berufswahlpass ab der Klasse 8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9637608">
            <a:off x="5744412" y="3035505"/>
            <a:ext cx="723652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8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3332776"/>
            <a:ext cx="8135938" cy="2832528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Basis für den Start in die Studien- und Berufsorientierung 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Verfahren zur Feststellung von Stärken und Interessen 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Grundlage für die individuelle Förderung und Beratung der Jugendlichen in der Schule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Standardelement Potenzialanalyse: 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Präsentation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7726"/>
            <a:ext cx="1295673" cy="20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ruppenarbeit-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7726"/>
            <a:ext cx="2592288" cy="20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01638" y="1416050"/>
            <a:ext cx="8583612" cy="5037286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Potenzialanalyse findet an einem Schultag in der Industriestr.8-10 in Siegburg statt</a:t>
            </a:r>
          </a:p>
          <a:p>
            <a:pPr marL="0" indent="0" eaLnBrk="1" hangingPunct="1"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Ergebnisse werden dem Schüler/der Schülerin individuell in einem Auswertungsgespräch mit den Eltern/Erziehungsberechtigten und ggf. einer Lehrkraft erläutert</a:t>
            </a:r>
          </a:p>
          <a:p>
            <a:pPr marL="0" indent="0" eaLnBrk="1" hangingPunct="1"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sz="1000" dirty="0"/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Auswertungsgespräch findet am gleichen Wochentag eine Woche nach der Durchführung der Potenzialanalyse in der Schule statt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1638" y="476672"/>
            <a:ext cx="8418512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Standardelement Potenzialanalyse: 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80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77838" y="1052513"/>
            <a:ext cx="7632700" cy="4968875"/>
          </a:xfrm>
        </p:spPr>
        <p:txBody>
          <a:bodyPr/>
          <a:lstStyle/>
          <a:p>
            <a:pPr marL="801688" indent="-801688" eaLnBrk="1" hangingPunct="1">
              <a:lnSpc>
                <a:spcPct val="80000"/>
              </a:lnSpc>
              <a:buFont typeface="Wingdings" pitchFamily="2" charset="2"/>
              <a:buNone/>
              <a:tabLst>
                <a:tab pos="801688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600"/>
              <a:t>	</a:t>
            </a:r>
            <a:endParaRPr lang="de-DE" altLang="de-DE" sz="14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9512" y="549275"/>
            <a:ext cx="88057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84138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b="1" u="sng" cap="small" dirty="0">
                <a:solidFill>
                  <a:schemeClr val="accent5">
                    <a:lumMod val="50000"/>
                  </a:schemeClr>
                </a:solidFill>
              </a:rPr>
              <a:t>Standardelement Berufsfelderkundung: </a:t>
            </a:r>
            <a:endParaRPr lang="de-DE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43" name="Picture 35" descr="Ärzte,Berufe,Chirurgen,Fotos,Frauen,Gesundheit,Gesundheitswesen,Jobs,Krankenhäuser,Krankenschwestern,Leute bei der Arbeit,Männer,Medizin,OP-Mundschutz,Personen,Röntgenstrahlen,Stethoskope,Sträucher,Unifor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71655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5" descr="Berufe,Brandbekämpfung,Feuerwehrautos,Feuerwehrleute,Fotos,Jobs,Leute bei der Arbeit,Männer,Perso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53" y="1273242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9" descr="Berufe,Freizeit,Gesundheit,Gesundheitswesen,Hinlegen,holistisch,Jobs,Legen,Leute bei der Arbeit,Männer,Massagen,Massagentherapeuten,Massagentherapie,Massagetisch,Massagetische,Masseure,Massieren,Personen,Photograph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1" descr="Berufe,Bewegungen,Fotos,Gewehre,Jobs,Leute bei der Arbeit,Männer,Personen,Sicherheiten,Sicherheitsbedienstete,Uniformen,Wachpersonal,Waff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80" y="127000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3" descr="Arbeitsplätze,Ausdrücke,Berufe,Büros,Fotos,Geschäft,Geschäfte,Geschäftsleute,Gesten,Grüße,Lächeln,Lächelnd,Leute bei der Arbeit,Männer,Personen,Visitenkart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12700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8300" y="2449879"/>
            <a:ext cx="856615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/>
                </a:solidFill>
                <a:latin typeface="+mn-lt"/>
              </a:rPr>
              <a:t>Drei Praxistage und unterschiedlichen Berufsfeldern  in Unternehmen/Behörden/Institutionen in der </a:t>
            </a:r>
          </a:p>
          <a:p>
            <a:pPr marL="444500"/>
            <a:r>
              <a:rPr lang="de-DE" sz="2600" dirty="0">
                <a:solidFill>
                  <a:schemeClr val="tx1"/>
                </a:solidFill>
                <a:latin typeface="+mn-lt"/>
              </a:rPr>
              <a:t>	Klasse 8 Aufbauend auf Ergebnissen der    Potenzialanalyse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/>
                </a:solidFill>
                <a:latin typeface="+mn-lt"/>
              </a:rPr>
              <a:t>   Entscheidungsgrundlage für das Schulpraktikum in 	den Klassen 9 und 10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/>
                </a:solidFill>
                <a:latin typeface="+mn-lt"/>
              </a:rPr>
              <a:t>   Feste Durchführungszeiträume in der Region für die 	Berufsfelderkundung (</a:t>
            </a:r>
            <a:r>
              <a:rPr lang="de-DE" sz="2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24.03.19 – 26.03.19</a:t>
            </a:r>
            <a:r>
              <a:rPr lang="de-DE" sz="2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42632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750" y="404813"/>
            <a:ext cx="8355108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u="sng" cap="small" dirty="0">
                <a:solidFill>
                  <a:schemeClr val="accent5">
                    <a:lumMod val="50000"/>
                  </a:schemeClr>
                </a:solidFill>
              </a:rPr>
              <a:t>Wahl des Berufsfelderkundungsplatzes:</a:t>
            </a:r>
            <a:endParaRPr lang="de-DE" sz="3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de-DE" altLang="de-DE" sz="3400" b="1" u="sng" dirty="0">
              <a:solidFill>
                <a:schemeClr val="accent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Unterstützung durch Lehrkräfte, Berufsberatung</a:t>
            </a:r>
          </a:p>
          <a:p>
            <a:pPr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     und externe Partner der Schule </a:t>
            </a:r>
          </a:p>
          <a:p>
            <a:pPr>
              <a:defRPr/>
            </a:pPr>
            <a:endParaRPr lang="de-DE" altLang="de-DE" sz="1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de-DE" altLang="de-DE" sz="2600" dirty="0">
                <a:solidFill>
                  <a:schemeClr val="tx1"/>
                </a:solidFill>
              </a:rPr>
              <a:t>Regionales Buchungsportal unter </a:t>
            </a:r>
          </a:p>
          <a:p>
            <a:pPr>
              <a:defRPr/>
            </a:pPr>
            <a:r>
              <a:rPr lang="de-DE" altLang="de-DE" sz="2600" b="1" dirty="0">
                <a:solidFill>
                  <a:schemeClr val="tx1"/>
                </a:solidFill>
              </a:rPr>
              <a:t>	www.berufsorientierung-bonn-rhein-sieg.de</a:t>
            </a:r>
          </a:p>
          <a:p>
            <a:pPr>
              <a:defRPr/>
            </a:pPr>
            <a:endParaRPr lang="de-DE" altLang="de-DE" sz="3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34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de-DE" altLang="de-DE" sz="3400" dirty="0">
              <a:solidFill>
                <a:schemeClr val="tx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9718" r="20187" b="51858"/>
          <a:stretch/>
        </p:blipFill>
        <p:spPr bwMode="auto">
          <a:xfrm>
            <a:off x="1731518" y="3594041"/>
            <a:ext cx="5184576" cy="2670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8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124744"/>
            <a:ext cx="8135938" cy="5531644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400" dirty="0"/>
              <a:t>Bei der Potenzialanalyse werden Daten der Schüler/innen erhoben: </a:t>
            </a:r>
            <a:r>
              <a:rPr lang="de-DE" altLang="de-DE" sz="2400" i="1" dirty="0"/>
              <a:t>Kerndaten</a:t>
            </a:r>
            <a:r>
              <a:rPr lang="de-DE" altLang="de-DE" sz="2400" dirty="0"/>
              <a:t> und </a:t>
            </a:r>
            <a:r>
              <a:rPr lang="de-DE" altLang="de-DE" sz="2400" i="1" dirty="0"/>
              <a:t>Ergebnisdaten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000" i="1" dirty="0"/>
              <a:t>Kerndaten</a:t>
            </a:r>
            <a:r>
              <a:rPr lang="de-DE" altLang="de-DE" sz="2000" dirty="0"/>
              <a:t>: Name, Schule, Geburtsdatum 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000" i="1" dirty="0"/>
              <a:t>Ergebnisdaten</a:t>
            </a:r>
            <a:r>
              <a:rPr lang="de-DE" altLang="de-DE" sz="2000" dirty="0"/>
              <a:t>: Ergebnisse der Potenzialanalyse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400" dirty="0"/>
              <a:t>Hierfür ist die schriftliche Zustimmung der Eltern/Erziehungsberechtigten erforderlich.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400" dirty="0"/>
              <a:t>Eine Weitergabe der Ergebnisdaten an den/die Klassenlehrer/in (zur Beratung) erfolgt erst nach dem Auswertungsgespräch</a:t>
            </a:r>
          </a:p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Auch für die Nutzung von Kerndaten im Bereich der Berufsfelderkundung (Buchungsportal) ist eine separate Zustimmung der Erziehungsberechtigten erforderlich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3"/>
            <a:ext cx="82804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Datenschutz: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882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416050"/>
            <a:ext cx="8135938" cy="5037286"/>
          </a:xfrm>
        </p:spPr>
        <p:txBody>
          <a:bodyPr/>
          <a:lstStyle/>
          <a:p>
            <a:pPr marL="354013" indent="-354013" eaLnBrk="1" hangingPunct="1">
              <a:buFont typeface="Wingdings" panose="05000000000000000000" pitchFamily="2" charset="2"/>
              <a:buChar char="§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sz="2800" dirty="0"/>
              <a:t>Eltern erhalten 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dirty="0"/>
              <a:t>Schriftliche Informationen zum Datenschutz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dirty="0"/>
              <a:t>Kurzbeschreibung zu Umsetzung und Inhalt der Potenzialanalyse </a:t>
            </a:r>
            <a:endParaRPr lang="de-DE" altLang="de-DE" i="1" dirty="0"/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dirty="0"/>
              <a:t>Datenschutzerklärung zur Teilnahme an der Potenzialanalyse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de-DE" altLang="de-DE" dirty="0"/>
              <a:t>Datenschutzerklärung zur Nutzung des Berufsfelderkundungsportals</a:t>
            </a:r>
          </a:p>
          <a:p>
            <a:pPr marL="754063" lvl="1" indent="-354013" eaLnBrk="1" hangingPunct="1">
              <a:buFont typeface="Courier New" panose="02070309020205020404" pitchFamily="49" charset="0"/>
              <a:buChar char="o"/>
              <a:tabLst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de-DE" altLang="de-DE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  <a:p>
            <a:pPr marL="914400" lvl="2" indent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Ø"/>
              <a:tabLst>
                <a:tab pos="534988" algn="l"/>
                <a:tab pos="8191500" algn="l"/>
                <a:tab pos="8640763" algn="l"/>
              </a:tabLst>
            </a:pPr>
            <a:endParaRPr lang="de-DE" altLang="de-DE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9750" y="476672"/>
            <a:ext cx="8280400" cy="8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7675" indent="-273050" eaLnBrk="0" hangingPunct="0">
              <a:spcBef>
                <a:spcPts val="8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19138" eaLnBrk="0" hangingPunct="0">
              <a:spcBef>
                <a:spcPts val="7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eaLnBrk="0" hangingPunct="0">
              <a:spcBef>
                <a:spcPts val="6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eaLnBrk="0" hangingPunct="0">
              <a:spcBef>
                <a:spcPts val="500"/>
              </a:spcBef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sz="3600" b="1" u="sng" cap="small" dirty="0">
                <a:solidFill>
                  <a:schemeClr val="accent5">
                    <a:lumMod val="50000"/>
                  </a:schemeClr>
                </a:solidFill>
              </a:rPr>
              <a:t>Datenschutz:</a:t>
            </a:r>
            <a:endParaRPr lang="de-DE" altLang="de-DE" sz="3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503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Macintosh PowerPoint</Application>
  <PresentationFormat>Bildschirmpräsentation 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Times New Roman</vt:lpstr>
      <vt:lpstr>Wingdings</vt:lpstr>
      <vt:lpstr>Standarddesign</vt:lpstr>
      <vt:lpstr>PowerPoint-Präsentation</vt:lpstr>
      <vt:lpstr>PowerPoint-Präsentation</vt:lpstr>
      <vt:lpstr>                                                                                           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Koordinator für Studien- und  Berufswahlorientierung </vt:lpstr>
      <vt:lpstr>                                                                                           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clasen, hans</dc:creator>
  <cp:lastModifiedBy>diana.silles@icloud.com</cp:lastModifiedBy>
  <cp:revision>406</cp:revision>
  <cp:lastPrinted>2018-11-20T16:23:54Z</cp:lastPrinted>
  <dcterms:created xsi:type="dcterms:W3CDTF">2009-02-27T14:55:22Z</dcterms:created>
  <dcterms:modified xsi:type="dcterms:W3CDTF">2019-11-18T16:20:58Z</dcterms:modified>
</cp:coreProperties>
</file>